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4"/>
    <p:restoredTop sz="94617"/>
  </p:normalViewPr>
  <p:slideViewPr>
    <p:cSldViewPr snapToGrid="0" snapToObjects="1">
      <p:cViewPr varScale="1">
        <p:scale>
          <a:sx n="106" d="100"/>
          <a:sy n="106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AA4C6-BEC2-4E80-8DB6-1BE7A9CE3BD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2630ED5-6F5E-4CDF-9EF7-AA9824F6EA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>
              <a:latin typeface="Play" pitchFamily="2" charset="0"/>
            </a:rPr>
            <a:t>Axios é um cliente HTTP JavaScript baseado em Promise</a:t>
          </a:r>
          <a:endParaRPr lang="en-US" sz="2000">
            <a:latin typeface="Play" pitchFamily="2" charset="0"/>
          </a:endParaRPr>
        </a:p>
      </dgm:t>
    </dgm:pt>
    <dgm:pt modelId="{6387EEFD-D71A-4FF8-AE55-31D90AC2CFAC}" type="parTrans" cxnId="{B12EB721-BDBB-434C-BCA8-F6D1E81B3E84}">
      <dgm:prSet/>
      <dgm:spPr/>
      <dgm:t>
        <a:bodyPr/>
        <a:lstStyle/>
        <a:p>
          <a:endParaRPr lang="en-US"/>
        </a:p>
      </dgm:t>
    </dgm:pt>
    <dgm:pt modelId="{CBB711C6-319F-4840-AF09-C4217644A625}" type="sibTrans" cxnId="{B12EB721-BDBB-434C-BCA8-F6D1E81B3E84}">
      <dgm:prSet/>
      <dgm:spPr/>
      <dgm:t>
        <a:bodyPr/>
        <a:lstStyle/>
        <a:p>
          <a:endParaRPr lang="en-US"/>
        </a:p>
      </dgm:t>
    </dgm:pt>
    <dgm:pt modelId="{0B4F76AC-B9F3-4911-9B27-8343E0BC26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É agnóstico, ou seja, funciona no cliente e no server</a:t>
          </a:r>
          <a:endParaRPr lang="en-US" sz="2000" dirty="0">
            <a:latin typeface="Play" pitchFamily="2" charset="0"/>
          </a:endParaRPr>
        </a:p>
      </dgm:t>
    </dgm:pt>
    <dgm:pt modelId="{66F122B8-8CA4-422A-9B15-3CFAACDA79C7}" type="parTrans" cxnId="{717D96EF-303A-4064-9424-116D2E02166C}">
      <dgm:prSet/>
      <dgm:spPr/>
      <dgm:t>
        <a:bodyPr/>
        <a:lstStyle/>
        <a:p>
          <a:endParaRPr lang="en-US"/>
        </a:p>
      </dgm:t>
    </dgm:pt>
    <dgm:pt modelId="{B76F0234-091D-49AB-982A-CC4E7B3E7F89}" type="sibTrans" cxnId="{717D96EF-303A-4064-9424-116D2E02166C}">
      <dgm:prSet/>
      <dgm:spPr/>
      <dgm:t>
        <a:bodyPr/>
        <a:lstStyle/>
        <a:p>
          <a:endParaRPr lang="en-US"/>
        </a:p>
      </dgm:t>
    </dgm:pt>
    <dgm:pt modelId="{7A6DADDB-AF4E-4B8E-B903-075B4F1923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Trabalha de forma simples com Verbos HTTP, sem configuração prévia</a:t>
          </a:r>
          <a:endParaRPr lang="en-US" sz="2000" dirty="0">
            <a:latin typeface="Play" pitchFamily="2" charset="0"/>
          </a:endParaRPr>
        </a:p>
      </dgm:t>
    </dgm:pt>
    <dgm:pt modelId="{68FCDEDB-832D-4EC4-BDB8-FA2C06BEBAD1}" type="parTrans" cxnId="{CCF427AD-9CDF-47BE-9372-46E5F4367165}">
      <dgm:prSet/>
      <dgm:spPr/>
      <dgm:t>
        <a:bodyPr/>
        <a:lstStyle/>
        <a:p>
          <a:endParaRPr lang="en-US"/>
        </a:p>
      </dgm:t>
    </dgm:pt>
    <dgm:pt modelId="{F6DD6368-239F-4E85-A472-A6500D8E0E26}" type="sibTrans" cxnId="{CCF427AD-9CDF-47BE-9372-46E5F4367165}">
      <dgm:prSet/>
      <dgm:spPr/>
      <dgm:t>
        <a:bodyPr/>
        <a:lstStyle/>
        <a:p>
          <a:endParaRPr lang="en-US"/>
        </a:p>
      </dgm:t>
    </dgm:pt>
    <dgm:pt modelId="{F911B380-8D3E-490E-B7DE-B4E9821FA2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Pode ser utilizado via CDN ou NPM</a:t>
          </a:r>
          <a:endParaRPr lang="en-US" sz="2000" dirty="0">
            <a:latin typeface="Play" pitchFamily="2" charset="0"/>
          </a:endParaRPr>
        </a:p>
      </dgm:t>
    </dgm:pt>
    <dgm:pt modelId="{B9BF87B8-5374-47B0-B5B9-908B2D7CA442}" type="parTrans" cxnId="{C96285E6-C337-465A-995A-E3D6BBA54EC7}">
      <dgm:prSet/>
      <dgm:spPr/>
      <dgm:t>
        <a:bodyPr/>
        <a:lstStyle/>
        <a:p>
          <a:endParaRPr lang="en-US"/>
        </a:p>
      </dgm:t>
    </dgm:pt>
    <dgm:pt modelId="{A0359B34-4122-48F6-8B09-BE31DD445123}" type="sibTrans" cxnId="{C96285E6-C337-465A-995A-E3D6BBA54EC7}">
      <dgm:prSet/>
      <dgm:spPr/>
      <dgm:t>
        <a:bodyPr/>
        <a:lstStyle/>
        <a:p>
          <a:endParaRPr lang="en-US"/>
        </a:p>
      </dgm:t>
    </dgm:pt>
    <dgm:pt modelId="{F4CC591A-2654-4057-A542-2E9FE13517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>
              <a:latin typeface="Play" pitchFamily="2" charset="0"/>
            </a:rPr>
            <a:t>Documentação: github.com/axios/axios</a:t>
          </a:r>
          <a:endParaRPr lang="en-US" sz="2000" dirty="0">
            <a:latin typeface="Play" pitchFamily="2" charset="0"/>
          </a:endParaRPr>
        </a:p>
      </dgm:t>
    </dgm:pt>
    <dgm:pt modelId="{160C68EB-8DD2-4D26-A31F-094447319C72}" type="parTrans" cxnId="{9F94DEC6-2338-468A-B30A-8A65D44A554E}">
      <dgm:prSet/>
      <dgm:spPr/>
      <dgm:t>
        <a:bodyPr/>
        <a:lstStyle/>
        <a:p>
          <a:endParaRPr lang="en-US"/>
        </a:p>
      </dgm:t>
    </dgm:pt>
    <dgm:pt modelId="{5A9473DD-C6C5-4CAF-AC6A-1D27E981AFBE}" type="sibTrans" cxnId="{9F94DEC6-2338-468A-B30A-8A65D44A554E}">
      <dgm:prSet/>
      <dgm:spPr/>
      <dgm:t>
        <a:bodyPr/>
        <a:lstStyle/>
        <a:p>
          <a:endParaRPr lang="en-US"/>
        </a:p>
      </dgm:t>
    </dgm:pt>
    <dgm:pt modelId="{B96E72D6-24A5-440B-AD8C-D64BFC6427AE}" type="pres">
      <dgm:prSet presAssocID="{5B5AA4C6-BEC2-4E80-8DB6-1BE7A9CE3BD0}" presName="root" presStyleCnt="0">
        <dgm:presLayoutVars>
          <dgm:dir/>
          <dgm:resizeHandles val="exact"/>
        </dgm:presLayoutVars>
      </dgm:prSet>
      <dgm:spPr/>
    </dgm:pt>
    <dgm:pt modelId="{FDA1577D-9F18-49DA-8F73-10923C14E493}" type="pres">
      <dgm:prSet presAssocID="{D2630ED5-6F5E-4CDF-9EF7-AA9824F6EA74}" presName="compNode" presStyleCnt="0"/>
      <dgm:spPr/>
    </dgm:pt>
    <dgm:pt modelId="{4756E462-29FF-42F5-A782-B7DDFC447ED3}" type="pres">
      <dgm:prSet presAssocID="{D2630ED5-6F5E-4CDF-9EF7-AA9824F6EA74}" presName="bgRect" presStyleLbl="bgShp" presStyleIdx="0" presStyleCnt="5"/>
      <dgm:spPr>
        <a:solidFill>
          <a:srgbClr val="00B0F0"/>
        </a:solidFill>
      </dgm:spPr>
    </dgm:pt>
    <dgm:pt modelId="{C63A671F-6D7E-43FE-A686-DBF212603B35}" type="pres">
      <dgm:prSet presAssocID="{D2630ED5-6F5E-4CDF-9EF7-AA9824F6EA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52312A0-F464-47E1-97EA-9AC041836E0B}" type="pres">
      <dgm:prSet presAssocID="{D2630ED5-6F5E-4CDF-9EF7-AA9824F6EA74}" presName="spaceRect" presStyleCnt="0"/>
      <dgm:spPr/>
    </dgm:pt>
    <dgm:pt modelId="{1224BDAC-F3C4-467F-8F2B-436BFE0CE7AE}" type="pres">
      <dgm:prSet presAssocID="{D2630ED5-6F5E-4CDF-9EF7-AA9824F6EA74}" presName="parTx" presStyleLbl="revTx" presStyleIdx="0" presStyleCnt="5">
        <dgm:presLayoutVars>
          <dgm:chMax val="0"/>
          <dgm:chPref val="0"/>
        </dgm:presLayoutVars>
      </dgm:prSet>
      <dgm:spPr/>
    </dgm:pt>
    <dgm:pt modelId="{8097DD94-93F9-458C-BBC1-8C21B45A9C39}" type="pres">
      <dgm:prSet presAssocID="{CBB711C6-319F-4840-AF09-C4217644A625}" presName="sibTrans" presStyleCnt="0"/>
      <dgm:spPr/>
    </dgm:pt>
    <dgm:pt modelId="{4CEA8728-2556-487B-96E9-E58267E3A612}" type="pres">
      <dgm:prSet presAssocID="{0B4F76AC-B9F3-4911-9B27-8343E0BC2628}" presName="compNode" presStyleCnt="0"/>
      <dgm:spPr/>
    </dgm:pt>
    <dgm:pt modelId="{5462C0DE-F5D7-4E44-9A40-CAFD1DA2633E}" type="pres">
      <dgm:prSet presAssocID="{0B4F76AC-B9F3-4911-9B27-8343E0BC2628}" presName="bgRect" presStyleLbl="bgShp" presStyleIdx="1" presStyleCnt="5"/>
      <dgm:spPr>
        <a:solidFill>
          <a:schemeClr val="accent1">
            <a:lumMod val="40000"/>
            <a:lumOff val="60000"/>
          </a:schemeClr>
        </a:solidFill>
      </dgm:spPr>
    </dgm:pt>
    <dgm:pt modelId="{BA56BF3B-3661-439E-932F-B2605D231EDB}" type="pres">
      <dgm:prSet presAssocID="{0B4F76AC-B9F3-4911-9B27-8343E0BC26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E74708C-82AF-4656-AC5A-726F127F49AE}" type="pres">
      <dgm:prSet presAssocID="{0B4F76AC-B9F3-4911-9B27-8343E0BC2628}" presName="spaceRect" presStyleCnt="0"/>
      <dgm:spPr/>
    </dgm:pt>
    <dgm:pt modelId="{32727873-5B94-4713-85B2-6F3C092E2E64}" type="pres">
      <dgm:prSet presAssocID="{0B4F76AC-B9F3-4911-9B27-8343E0BC2628}" presName="parTx" presStyleLbl="revTx" presStyleIdx="1" presStyleCnt="5">
        <dgm:presLayoutVars>
          <dgm:chMax val="0"/>
          <dgm:chPref val="0"/>
        </dgm:presLayoutVars>
      </dgm:prSet>
      <dgm:spPr/>
    </dgm:pt>
    <dgm:pt modelId="{966A58F2-2240-4B85-950A-67676687EDB2}" type="pres">
      <dgm:prSet presAssocID="{B76F0234-091D-49AB-982A-CC4E7B3E7F89}" presName="sibTrans" presStyleCnt="0"/>
      <dgm:spPr/>
    </dgm:pt>
    <dgm:pt modelId="{673D7236-13AC-4FA8-8345-2C5809B2F205}" type="pres">
      <dgm:prSet presAssocID="{F911B380-8D3E-490E-B7DE-B4E9821FA2DD}" presName="compNode" presStyleCnt="0"/>
      <dgm:spPr/>
    </dgm:pt>
    <dgm:pt modelId="{B83C6903-9642-4A8D-B3A5-ECAC27F4ACF8}" type="pres">
      <dgm:prSet presAssocID="{F911B380-8D3E-490E-B7DE-B4E9821FA2DD}" presName="bgRect" presStyleLbl="bgShp" presStyleIdx="2" presStyleCnt="5"/>
      <dgm:spPr>
        <a:solidFill>
          <a:schemeClr val="accent2"/>
        </a:solidFill>
      </dgm:spPr>
    </dgm:pt>
    <dgm:pt modelId="{40CE370B-F3AB-4002-BE14-EC0D69F48C6C}" type="pres">
      <dgm:prSet presAssocID="{F911B380-8D3E-490E-B7DE-B4E9821FA2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E85E5C1-8817-442E-903F-A5F4DB4B9F72}" type="pres">
      <dgm:prSet presAssocID="{F911B380-8D3E-490E-B7DE-B4E9821FA2DD}" presName="spaceRect" presStyleCnt="0"/>
      <dgm:spPr/>
    </dgm:pt>
    <dgm:pt modelId="{4B78E900-A824-4686-AA25-5A6A54B3105A}" type="pres">
      <dgm:prSet presAssocID="{F911B380-8D3E-490E-B7DE-B4E9821FA2DD}" presName="parTx" presStyleLbl="revTx" presStyleIdx="2" presStyleCnt="5">
        <dgm:presLayoutVars>
          <dgm:chMax val="0"/>
          <dgm:chPref val="0"/>
        </dgm:presLayoutVars>
      </dgm:prSet>
      <dgm:spPr/>
    </dgm:pt>
    <dgm:pt modelId="{F6EF86E9-7C54-4405-AB93-7575B11AC833}" type="pres">
      <dgm:prSet presAssocID="{A0359B34-4122-48F6-8B09-BE31DD445123}" presName="sibTrans" presStyleCnt="0"/>
      <dgm:spPr/>
    </dgm:pt>
    <dgm:pt modelId="{D8BB2F8F-3DD6-4B51-BEBF-647A2CA2ED82}" type="pres">
      <dgm:prSet presAssocID="{7A6DADDB-AF4E-4B8E-B903-075B4F19237B}" presName="compNode" presStyleCnt="0"/>
      <dgm:spPr/>
    </dgm:pt>
    <dgm:pt modelId="{2561221D-EB6A-4245-9C11-AF11704BCAF3}" type="pres">
      <dgm:prSet presAssocID="{7A6DADDB-AF4E-4B8E-B903-075B4F19237B}" presName="bgRect" presStyleLbl="bgShp" presStyleIdx="3" presStyleCnt="5"/>
      <dgm:spPr>
        <a:solidFill>
          <a:schemeClr val="accent2">
            <a:lumMod val="75000"/>
          </a:schemeClr>
        </a:solidFill>
      </dgm:spPr>
    </dgm:pt>
    <dgm:pt modelId="{6E0421EB-49A8-4427-BB33-2114A5054BB3}" type="pres">
      <dgm:prSet presAssocID="{7A6DADDB-AF4E-4B8E-B903-075B4F1923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A3B1155-CE91-4D13-97E6-E6F323B3407B}" type="pres">
      <dgm:prSet presAssocID="{7A6DADDB-AF4E-4B8E-B903-075B4F19237B}" presName="spaceRect" presStyleCnt="0"/>
      <dgm:spPr/>
    </dgm:pt>
    <dgm:pt modelId="{ABEF9002-A6C7-47AA-BE37-B453CB1B85D3}" type="pres">
      <dgm:prSet presAssocID="{7A6DADDB-AF4E-4B8E-B903-075B4F19237B}" presName="parTx" presStyleLbl="revTx" presStyleIdx="3" presStyleCnt="5">
        <dgm:presLayoutVars>
          <dgm:chMax val="0"/>
          <dgm:chPref val="0"/>
        </dgm:presLayoutVars>
      </dgm:prSet>
      <dgm:spPr/>
    </dgm:pt>
    <dgm:pt modelId="{11CEA699-5B67-44FA-948E-746670A4927F}" type="pres">
      <dgm:prSet presAssocID="{F6DD6368-239F-4E85-A472-A6500D8E0E26}" presName="sibTrans" presStyleCnt="0"/>
      <dgm:spPr/>
    </dgm:pt>
    <dgm:pt modelId="{3C86AC55-0602-4AEA-9FDA-4C6FCB8D0ABF}" type="pres">
      <dgm:prSet presAssocID="{F4CC591A-2654-4057-A542-2E9FE135175E}" presName="compNode" presStyleCnt="0"/>
      <dgm:spPr/>
    </dgm:pt>
    <dgm:pt modelId="{7B40A86D-E33F-4038-8E98-C3A30E0F61CA}" type="pres">
      <dgm:prSet presAssocID="{F4CC591A-2654-4057-A542-2E9FE135175E}" presName="bgRect" presStyleLbl="bgShp" presStyleIdx="4" presStyleCnt="5"/>
      <dgm:spPr>
        <a:solidFill>
          <a:srgbClr val="00B050"/>
        </a:solidFill>
      </dgm:spPr>
    </dgm:pt>
    <dgm:pt modelId="{A523CA95-05A5-415D-9AB6-F9ABA3FC876B}" type="pres">
      <dgm:prSet presAssocID="{F4CC591A-2654-4057-A542-2E9FE13517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00A02B4-D122-4DFA-B49B-470C5223788A}" type="pres">
      <dgm:prSet presAssocID="{F4CC591A-2654-4057-A542-2E9FE135175E}" presName="spaceRect" presStyleCnt="0"/>
      <dgm:spPr/>
    </dgm:pt>
    <dgm:pt modelId="{D87D3BFF-BA85-42BC-A96D-58D06AE7D904}" type="pres">
      <dgm:prSet presAssocID="{F4CC591A-2654-4057-A542-2E9FE135175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12EB721-BDBB-434C-BCA8-F6D1E81B3E84}" srcId="{5B5AA4C6-BEC2-4E80-8DB6-1BE7A9CE3BD0}" destId="{D2630ED5-6F5E-4CDF-9EF7-AA9824F6EA74}" srcOrd="0" destOrd="0" parTransId="{6387EEFD-D71A-4FF8-AE55-31D90AC2CFAC}" sibTransId="{CBB711C6-319F-4840-AF09-C4217644A625}"/>
    <dgm:cxn modelId="{D094665E-19B6-674F-8DEE-BA148423CD92}" type="presOf" srcId="{7A6DADDB-AF4E-4B8E-B903-075B4F19237B}" destId="{ABEF9002-A6C7-47AA-BE37-B453CB1B85D3}" srcOrd="0" destOrd="0" presId="urn:microsoft.com/office/officeart/2018/2/layout/IconVerticalSolidList"/>
    <dgm:cxn modelId="{55A1D46B-F318-494F-865F-AD27576CD91D}" type="presOf" srcId="{0B4F76AC-B9F3-4911-9B27-8343E0BC2628}" destId="{32727873-5B94-4713-85B2-6F3C092E2E64}" srcOrd="0" destOrd="0" presId="urn:microsoft.com/office/officeart/2018/2/layout/IconVerticalSolidList"/>
    <dgm:cxn modelId="{031CB77F-B8E2-8D4A-8040-B34ED42AA52B}" type="presOf" srcId="{D2630ED5-6F5E-4CDF-9EF7-AA9824F6EA74}" destId="{1224BDAC-F3C4-467F-8F2B-436BFE0CE7AE}" srcOrd="0" destOrd="0" presId="urn:microsoft.com/office/officeart/2018/2/layout/IconVerticalSolidList"/>
    <dgm:cxn modelId="{765E64A8-DA42-430F-956C-1D7E987C058C}" type="presOf" srcId="{5B5AA4C6-BEC2-4E80-8DB6-1BE7A9CE3BD0}" destId="{B96E72D6-24A5-440B-AD8C-D64BFC6427AE}" srcOrd="0" destOrd="0" presId="urn:microsoft.com/office/officeart/2018/2/layout/IconVerticalSolidList"/>
    <dgm:cxn modelId="{CCF427AD-9CDF-47BE-9372-46E5F4367165}" srcId="{5B5AA4C6-BEC2-4E80-8DB6-1BE7A9CE3BD0}" destId="{7A6DADDB-AF4E-4B8E-B903-075B4F19237B}" srcOrd="3" destOrd="0" parTransId="{68FCDEDB-832D-4EC4-BDB8-FA2C06BEBAD1}" sibTransId="{F6DD6368-239F-4E85-A472-A6500D8E0E26}"/>
    <dgm:cxn modelId="{9F94DEC6-2338-468A-B30A-8A65D44A554E}" srcId="{5B5AA4C6-BEC2-4E80-8DB6-1BE7A9CE3BD0}" destId="{F4CC591A-2654-4057-A542-2E9FE135175E}" srcOrd="4" destOrd="0" parTransId="{160C68EB-8DD2-4D26-A31F-094447319C72}" sibTransId="{5A9473DD-C6C5-4CAF-AC6A-1D27E981AFBE}"/>
    <dgm:cxn modelId="{798D28CC-F60A-0D4C-83BA-2057817979B2}" type="presOf" srcId="{F911B380-8D3E-490E-B7DE-B4E9821FA2DD}" destId="{4B78E900-A824-4686-AA25-5A6A54B3105A}" srcOrd="0" destOrd="0" presId="urn:microsoft.com/office/officeart/2018/2/layout/IconVerticalSolidList"/>
    <dgm:cxn modelId="{7AF0BDD8-2C6E-9345-B922-CFFB255B71D6}" type="presOf" srcId="{F4CC591A-2654-4057-A542-2E9FE135175E}" destId="{D87D3BFF-BA85-42BC-A96D-58D06AE7D904}" srcOrd="0" destOrd="0" presId="urn:microsoft.com/office/officeart/2018/2/layout/IconVerticalSolidList"/>
    <dgm:cxn modelId="{C96285E6-C337-465A-995A-E3D6BBA54EC7}" srcId="{5B5AA4C6-BEC2-4E80-8DB6-1BE7A9CE3BD0}" destId="{F911B380-8D3E-490E-B7DE-B4E9821FA2DD}" srcOrd="2" destOrd="0" parTransId="{B9BF87B8-5374-47B0-B5B9-908B2D7CA442}" sibTransId="{A0359B34-4122-48F6-8B09-BE31DD445123}"/>
    <dgm:cxn modelId="{717D96EF-303A-4064-9424-116D2E02166C}" srcId="{5B5AA4C6-BEC2-4E80-8DB6-1BE7A9CE3BD0}" destId="{0B4F76AC-B9F3-4911-9B27-8343E0BC2628}" srcOrd="1" destOrd="0" parTransId="{66F122B8-8CA4-422A-9B15-3CFAACDA79C7}" sibTransId="{B76F0234-091D-49AB-982A-CC4E7B3E7F89}"/>
    <dgm:cxn modelId="{36ADA02B-5C83-AB46-BFBB-A1D8836ACC25}" type="presParOf" srcId="{B96E72D6-24A5-440B-AD8C-D64BFC6427AE}" destId="{FDA1577D-9F18-49DA-8F73-10923C14E493}" srcOrd="0" destOrd="0" presId="urn:microsoft.com/office/officeart/2018/2/layout/IconVerticalSolidList"/>
    <dgm:cxn modelId="{4242B12B-A58C-1341-AF47-7734075FDB77}" type="presParOf" srcId="{FDA1577D-9F18-49DA-8F73-10923C14E493}" destId="{4756E462-29FF-42F5-A782-B7DDFC447ED3}" srcOrd="0" destOrd="0" presId="urn:microsoft.com/office/officeart/2018/2/layout/IconVerticalSolidList"/>
    <dgm:cxn modelId="{248B7B0D-3136-9F48-BD36-B875F746D393}" type="presParOf" srcId="{FDA1577D-9F18-49DA-8F73-10923C14E493}" destId="{C63A671F-6D7E-43FE-A686-DBF212603B35}" srcOrd="1" destOrd="0" presId="urn:microsoft.com/office/officeart/2018/2/layout/IconVerticalSolidList"/>
    <dgm:cxn modelId="{44A729A2-99B5-4345-B98F-9D6BF083D07F}" type="presParOf" srcId="{FDA1577D-9F18-49DA-8F73-10923C14E493}" destId="{B52312A0-F464-47E1-97EA-9AC041836E0B}" srcOrd="2" destOrd="0" presId="urn:microsoft.com/office/officeart/2018/2/layout/IconVerticalSolidList"/>
    <dgm:cxn modelId="{A3B3E7A6-C74F-CC4F-B83D-921F0E84D6DF}" type="presParOf" srcId="{FDA1577D-9F18-49DA-8F73-10923C14E493}" destId="{1224BDAC-F3C4-467F-8F2B-436BFE0CE7AE}" srcOrd="3" destOrd="0" presId="urn:microsoft.com/office/officeart/2018/2/layout/IconVerticalSolidList"/>
    <dgm:cxn modelId="{B1B07133-57CD-A74A-8C3C-6FDC9F8A940E}" type="presParOf" srcId="{B96E72D6-24A5-440B-AD8C-D64BFC6427AE}" destId="{8097DD94-93F9-458C-BBC1-8C21B45A9C39}" srcOrd="1" destOrd="0" presId="urn:microsoft.com/office/officeart/2018/2/layout/IconVerticalSolidList"/>
    <dgm:cxn modelId="{82792F97-4248-1A44-B6CA-88E5DAD079C9}" type="presParOf" srcId="{B96E72D6-24A5-440B-AD8C-D64BFC6427AE}" destId="{4CEA8728-2556-487B-96E9-E58267E3A612}" srcOrd="2" destOrd="0" presId="urn:microsoft.com/office/officeart/2018/2/layout/IconVerticalSolidList"/>
    <dgm:cxn modelId="{E3054949-2285-CF4E-B74D-C4E3A3D93C5A}" type="presParOf" srcId="{4CEA8728-2556-487B-96E9-E58267E3A612}" destId="{5462C0DE-F5D7-4E44-9A40-CAFD1DA2633E}" srcOrd="0" destOrd="0" presId="urn:microsoft.com/office/officeart/2018/2/layout/IconVerticalSolidList"/>
    <dgm:cxn modelId="{0C5FA74A-DA61-9741-95D9-1FDB43AC4FC9}" type="presParOf" srcId="{4CEA8728-2556-487B-96E9-E58267E3A612}" destId="{BA56BF3B-3661-439E-932F-B2605D231EDB}" srcOrd="1" destOrd="0" presId="urn:microsoft.com/office/officeart/2018/2/layout/IconVerticalSolidList"/>
    <dgm:cxn modelId="{B8B46B4B-D878-A84C-9928-6AFB695CA386}" type="presParOf" srcId="{4CEA8728-2556-487B-96E9-E58267E3A612}" destId="{5E74708C-82AF-4656-AC5A-726F127F49AE}" srcOrd="2" destOrd="0" presId="urn:microsoft.com/office/officeart/2018/2/layout/IconVerticalSolidList"/>
    <dgm:cxn modelId="{58B41CF1-FF3A-F143-9EAA-A3FFAD7D1EB3}" type="presParOf" srcId="{4CEA8728-2556-487B-96E9-E58267E3A612}" destId="{32727873-5B94-4713-85B2-6F3C092E2E64}" srcOrd="3" destOrd="0" presId="urn:microsoft.com/office/officeart/2018/2/layout/IconVerticalSolidList"/>
    <dgm:cxn modelId="{948BB1BD-A621-4049-A8FA-88DE2591FF62}" type="presParOf" srcId="{B96E72D6-24A5-440B-AD8C-D64BFC6427AE}" destId="{966A58F2-2240-4B85-950A-67676687EDB2}" srcOrd="3" destOrd="0" presId="urn:microsoft.com/office/officeart/2018/2/layout/IconVerticalSolidList"/>
    <dgm:cxn modelId="{F34C2D90-7F51-0248-A385-9BC657ECD833}" type="presParOf" srcId="{B96E72D6-24A5-440B-AD8C-D64BFC6427AE}" destId="{673D7236-13AC-4FA8-8345-2C5809B2F205}" srcOrd="4" destOrd="0" presId="urn:microsoft.com/office/officeart/2018/2/layout/IconVerticalSolidList"/>
    <dgm:cxn modelId="{56A6B8B4-0B56-5747-9097-D3630BA4CF97}" type="presParOf" srcId="{673D7236-13AC-4FA8-8345-2C5809B2F205}" destId="{B83C6903-9642-4A8D-B3A5-ECAC27F4ACF8}" srcOrd="0" destOrd="0" presId="urn:microsoft.com/office/officeart/2018/2/layout/IconVerticalSolidList"/>
    <dgm:cxn modelId="{652FA06A-5C2C-0543-B8F9-C01E06F6C75F}" type="presParOf" srcId="{673D7236-13AC-4FA8-8345-2C5809B2F205}" destId="{40CE370B-F3AB-4002-BE14-EC0D69F48C6C}" srcOrd="1" destOrd="0" presId="urn:microsoft.com/office/officeart/2018/2/layout/IconVerticalSolidList"/>
    <dgm:cxn modelId="{AE294C4A-BC12-874A-B11E-238106529819}" type="presParOf" srcId="{673D7236-13AC-4FA8-8345-2C5809B2F205}" destId="{0E85E5C1-8817-442E-903F-A5F4DB4B9F72}" srcOrd="2" destOrd="0" presId="urn:microsoft.com/office/officeart/2018/2/layout/IconVerticalSolidList"/>
    <dgm:cxn modelId="{41D9FCAC-4550-FF43-98EC-F42621201129}" type="presParOf" srcId="{673D7236-13AC-4FA8-8345-2C5809B2F205}" destId="{4B78E900-A824-4686-AA25-5A6A54B3105A}" srcOrd="3" destOrd="0" presId="urn:microsoft.com/office/officeart/2018/2/layout/IconVerticalSolidList"/>
    <dgm:cxn modelId="{B5111B0B-DE52-1B4B-9A80-578E5C56BA2B}" type="presParOf" srcId="{B96E72D6-24A5-440B-AD8C-D64BFC6427AE}" destId="{F6EF86E9-7C54-4405-AB93-7575B11AC833}" srcOrd="5" destOrd="0" presId="urn:microsoft.com/office/officeart/2018/2/layout/IconVerticalSolidList"/>
    <dgm:cxn modelId="{EFCD0117-BB33-2E42-A699-935F82E739DE}" type="presParOf" srcId="{B96E72D6-24A5-440B-AD8C-D64BFC6427AE}" destId="{D8BB2F8F-3DD6-4B51-BEBF-647A2CA2ED82}" srcOrd="6" destOrd="0" presId="urn:microsoft.com/office/officeart/2018/2/layout/IconVerticalSolidList"/>
    <dgm:cxn modelId="{85421A9E-511D-DC46-834B-46ED42C887CD}" type="presParOf" srcId="{D8BB2F8F-3DD6-4B51-BEBF-647A2CA2ED82}" destId="{2561221D-EB6A-4245-9C11-AF11704BCAF3}" srcOrd="0" destOrd="0" presId="urn:microsoft.com/office/officeart/2018/2/layout/IconVerticalSolidList"/>
    <dgm:cxn modelId="{FE192A2E-B8B5-4145-BEF5-FB221A09A451}" type="presParOf" srcId="{D8BB2F8F-3DD6-4B51-BEBF-647A2CA2ED82}" destId="{6E0421EB-49A8-4427-BB33-2114A5054BB3}" srcOrd="1" destOrd="0" presId="urn:microsoft.com/office/officeart/2018/2/layout/IconVerticalSolidList"/>
    <dgm:cxn modelId="{FA96B8FF-1B5F-754B-B313-B28576240F33}" type="presParOf" srcId="{D8BB2F8F-3DD6-4B51-BEBF-647A2CA2ED82}" destId="{2A3B1155-CE91-4D13-97E6-E6F323B3407B}" srcOrd="2" destOrd="0" presId="urn:microsoft.com/office/officeart/2018/2/layout/IconVerticalSolidList"/>
    <dgm:cxn modelId="{5D32D63C-A23C-3045-8491-EBADC52EBF7D}" type="presParOf" srcId="{D8BB2F8F-3DD6-4B51-BEBF-647A2CA2ED82}" destId="{ABEF9002-A6C7-47AA-BE37-B453CB1B85D3}" srcOrd="3" destOrd="0" presId="urn:microsoft.com/office/officeart/2018/2/layout/IconVerticalSolidList"/>
    <dgm:cxn modelId="{093B713A-5C65-794A-80C7-EC596DC2D36E}" type="presParOf" srcId="{B96E72D6-24A5-440B-AD8C-D64BFC6427AE}" destId="{11CEA699-5B67-44FA-948E-746670A4927F}" srcOrd="7" destOrd="0" presId="urn:microsoft.com/office/officeart/2018/2/layout/IconVerticalSolidList"/>
    <dgm:cxn modelId="{3FF689DA-1363-2845-9F8F-FF6918367E4D}" type="presParOf" srcId="{B96E72D6-24A5-440B-AD8C-D64BFC6427AE}" destId="{3C86AC55-0602-4AEA-9FDA-4C6FCB8D0ABF}" srcOrd="8" destOrd="0" presId="urn:microsoft.com/office/officeart/2018/2/layout/IconVerticalSolidList"/>
    <dgm:cxn modelId="{5CDBB972-1888-4442-9520-F10EA840EC53}" type="presParOf" srcId="{3C86AC55-0602-4AEA-9FDA-4C6FCB8D0ABF}" destId="{7B40A86D-E33F-4038-8E98-C3A30E0F61CA}" srcOrd="0" destOrd="0" presId="urn:microsoft.com/office/officeart/2018/2/layout/IconVerticalSolidList"/>
    <dgm:cxn modelId="{A2A70C4E-DFF7-6442-A9E2-3BF1108E565E}" type="presParOf" srcId="{3C86AC55-0602-4AEA-9FDA-4C6FCB8D0ABF}" destId="{A523CA95-05A5-415D-9AB6-F9ABA3FC876B}" srcOrd="1" destOrd="0" presId="urn:microsoft.com/office/officeart/2018/2/layout/IconVerticalSolidList"/>
    <dgm:cxn modelId="{683FCFE1-78DE-9D4A-A8E7-869C94BBE447}" type="presParOf" srcId="{3C86AC55-0602-4AEA-9FDA-4C6FCB8D0ABF}" destId="{D00A02B4-D122-4DFA-B49B-470C5223788A}" srcOrd="2" destOrd="0" presId="urn:microsoft.com/office/officeart/2018/2/layout/IconVerticalSolidList"/>
    <dgm:cxn modelId="{D6736902-E11D-934D-8D2E-4BFFBE2A53C6}" type="presParOf" srcId="{3C86AC55-0602-4AEA-9FDA-4C6FCB8D0ABF}" destId="{D87D3BFF-BA85-42BC-A96D-58D06AE7D9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6E462-29FF-42F5-A782-B7DDFC447ED3}">
      <dsp:nvSpPr>
        <dsp:cNvPr id="0" name=""/>
        <dsp:cNvSpPr/>
      </dsp:nvSpPr>
      <dsp:spPr>
        <a:xfrm>
          <a:off x="0" y="3830"/>
          <a:ext cx="5728344" cy="815888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3A671F-6D7E-43FE-A686-DBF212603B35}">
      <dsp:nvSpPr>
        <dsp:cNvPr id="0" name=""/>
        <dsp:cNvSpPr/>
      </dsp:nvSpPr>
      <dsp:spPr>
        <a:xfrm>
          <a:off x="246806" y="18740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4BDAC-F3C4-467F-8F2B-436BFE0CE7AE}">
      <dsp:nvSpPr>
        <dsp:cNvPr id="0" name=""/>
        <dsp:cNvSpPr/>
      </dsp:nvSpPr>
      <dsp:spPr>
        <a:xfrm>
          <a:off x="942350" y="383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Play" pitchFamily="2" charset="0"/>
            </a:rPr>
            <a:t>Axios é um cliente HTTP JavaScript baseado em Promise</a:t>
          </a:r>
          <a:endParaRPr lang="en-US" sz="2000" kern="1200">
            <a:latin typeface="Play" pitchFamily="2" charset="0"/>
          </a:endParaRPr>
        </a:p>
      </dsp:txBody>
      <dsp:txXfrm>
        <a:off x="942350" y="3830"/>
        <a:ext cx="4785993" cy="815888"/>
      </dsp:txXfrm>
    </dsp:sp>
    <dsp:sp modelId="{5462C0DE-F5D7-4E44-9A40-CAFD1DA2633E}">
      <dsp:nvSpPr>
        <dsp:cNvPr id="0" name=""/>
        <dsp:cNvSpPr/>
      </dsp:nvSpPr>
      <dsp:spPr>
        <a:xfrm>
          <a:off x="0" y="1023690"/>
          <a:ext cx="5728344" cy="81588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6BF3B-3661-439E-932F-B2605D231EDB}">
      <dsp:nvSpPr>
        <dsp:cNvPr id="0" name=""/>
        <dsp:cNvSpPr/>
      </dsp:nvSpPr>
      <dsp:spPr>
        <a:xfrm>
          <a:off x="246806" y="120726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727873-5B94-4713-85B2-6F3C092E2E64}">
      <dsp:nvSpPr>
        <dsp:cNvPr id="0" name=""/>
        <dsp:cNvSpPr/>
      </dsp:nvSpPr>
      <dsp:spPr>
        <a:xfrm>
          <a:off x="942350" y="102369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É agnóstico, ou seja, funciona no cliente e no server</a:t>
          </a:r>
          <a:endParaRPr lang="en-US" sz="2000" kern="1200" dirty="0">
            <a:latin typeface="Play" pitchFamily="2" charset="0"/>
          </a:endParaRPr>
        </a:p>
      </dsp:txBody>
      <dsp:txXfrm>
        <a:off x="942350" y="1023690"/>
        <a:ext cx="4785993" cy="815888"/>
      </dsp:txXfrm>
    </dsp:sp>
    <dsp:sp modelId="{B83C6903-9642-4A8D-B3A5-ECAC27F4ACF8}">
      <dsp:nvSpPr>
        <dsp:cNvPr id="0" name=""/>
        <dsp:cNvSpPr/>
      </dsp:nvSpPr>
      <dsp:spPr>
        <a:xfrm>
          <a:off x="0" y="2043550"/>
          <a:ext cx="5728344" cy="81588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CE370B-F3AB-4002-BE14-EC0D69F48C6C}">
      <dsp:nvSpPr>
        <dsp:cNvPr id="0" name=""/>
        <dsp:cNvSpPr/>
      </dsp:nvSpPr>
      <dsp:spPr>
        <a:xfrm>
          <a:off x="246806" y="222712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78E900-A824-4686-AA25-5A6A54B3105A}">
      <dsp:nvSpPr>
        <dsp:cNvPr id="0" name=""/>
        <dsp:cNvSpPr/>
      </dsp:nvSpPr>
      <dsp:spPr>
        <a:xfrm>
          <a:off x="942350" y="2043550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Pode ser utilizado via CDN ou NPM</a:t>
          </a:r>
          <a:endParaRPr lang="en-US" sz="2000" kern="1200" dirty="0">
            <a:latin typeface="Play" pitchFamily="2" charset="0"/>
          </a:endParaRPr>
        </a:p>
      </dsp:txBody>
      <dsp:txXfrm>
        <a:off x="942350" y="2043550"/>
        <a:ext cx="4785993" cy="815888"/>
      </dsp:txXfrm>
    </dsp:sp>
    <dsp:sp modelId="{2561221D-EB6A-4245-9C11-AF11704BCAF3}">
      <dsp:nvSpPr>
        <dsp:cNvPr id="0" name=""/>
        <dsp:cNvSpPr/>
      </dsp:nvSpPr>
      <dsp:spPr>
        <a:xfrm>
          <a:off x="0" y="3063411"/>
          <a:ext cx="5728344" cy="815888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E0421EB-49A8-4427-BB33-2114A5054BB3}">
      <dsp:nvSpPr>
        <dsp:cNvPr id="0" name=""/>
        <dsp:cNvSpPr/>
      </dsp:nvSpPr>
      <dsp:spPr>
        <a:xfrm>
          <a:off x="246806" y="3246985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EF9002-A6C7-47AA-BE37-B453CB1B85D3}">
      <dsp:nvSpPr>
        <dsp:cNvPr id="0" name=""/>
        <dsp:cNvSpPr/>
      </dsp:nvSpPr>
      <dsp:spPr>
        <a:xfrm>
          <a:off x="942350" y="3063411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Trabalha de forma simples com Verbos HTTP, sem configuração prévia</a:t>
          </a:r>
          <a:endParaRPr lang="en-US" sz="2000" kern="1200" dirty="0">
            <a:latin typeface="Play" pitchFamily="2" charset="0"/>
          </a:endParaRPr>
        </a:p>
      </dsp:txBody>
      <dsp:txXfrm>
        <a:off x="942350" y="3063411"/>
        <a:ext cx="4785993" cy="815888"/>
      </dsp:txXfrm>
    </dsp:sp>
    <dsp:sp modelId="{7B40A86D-E33F-4038-8E98-C3A30E0F61CA}">
      <dsp:nvSpPr>
        <dsp:cNvPr id="0" name=""/>
        <dsp:cNvSpPr/>
      </dsp:nvSpPr>
      <dsp:spPr>
        <a:xfrm>
          <a:off x="0" y="4083271"/>
          <a:ext cx="5728344" cy="815888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23CA95-05A5-415D-9AB6-F9ABA3FC876B}">
      <dsp:nvSpPr>
        <dsp:cNvPr id="0" name=""/>
        <dsp:cNvSpPr/>
      </dsp:nvSpPr>
      <dsp:spPr>
        <a:xfrm>
          <a:off x="246806" y="4266846"/>
          <a:ext cx="448738" cy="448738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D3BFF-BA85-42BC-A96D-58D06AE7D904}">
      <dsp:nvSpPr>
        <dsp:cNvPr id="0" name=""/>
        <dsp:cNvSpPr/>
      </dsp:nvSpPr>
      <dsp:spPr>
        <a:xfrm>
          <a:off x="942350" y="4083271"/>
          <a:ext cx="4785993" cy="8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48" tIns="86348" rIns="86348" bIns="863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Play" pitchFamily="2" charset="0"/>
            </a:rPr>
            <a:t>Documentação: github.com/axios/axios</a:t>
          </a:r>
          <a:endParaRPr lang="en-US" sz="2000" kern="1200" dirty="0">
            <a:latin typeface="Play" pitchFamily="2" charset="0"/>
          </a:endParaRPr>
        </a:p>
      </dsp:txBody>
      <dsp:txXfrm>
        <a:off x="942350" y="4083271"/>
        <a:ext cx="4785993" cy="815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hyperlink" Target="https://github.com/isacpetinate/workshop-vue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B1CBFC-59D9-CB4F-BE79-0FC6810BF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pt-BR" sz="4500" dirty="0">
                <a:solidFill>
                  <a:schemeClr val="tx1"/>
                </a:solidFill>
                <a:latin typeface="Play" pitchFamily="2" charset="0"/>
              </a:rPr>
              <a:t>CRIANDO     UMA APLICAÇÃO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C666D-9E76-A940-94FB-FB97BE76C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pt-BR" sz="2500" dirty="0">
                <a:latin typeface="Play" pitchFamily="2" charset="0"/>
              </a:rPr>
              <a:t>WEB COMPONENTS</a:t>
            </a:r>
          </a:p>
          <a:p>
            <a:r>
              <a:rPr lang="pt-BR" sz="2500" dirty="0">
                <a:latin typeface="Play" pitchFamily="2" charset="0"/>
              </a:rPr>
              <a:t>VUE + VUETIFY</a:t>
            </a:r>
          </a:p>
          <a:p>
            <a:r>
              <a:rPr lang="pt-BR" sz="2500" dirty="0">
                <a:latin typeface="Play" pitchFamily="2" charset="0"/>
              </a:rPr>
              <a:t>PWA + SPA</a:t>
            </a:r>
          </a:p>
          <a:p>
            <a:r>
              <a:rPr lang="pt-BR" sz="2500" dirty="0">
                <a:latin typeface="Play" pitchFamily="2" charset="0"/>
              </a:rPr>
              <a:t>AXIOS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1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B7C19D-59BA-724D-BFAA-50A769B201C2}"/>
              </a:ext>
            </a:extLst>
          </p:cNvPr>
          <p:cNvSpPr txBox="1"/>
          <p:nvPr/>
        </p:nvSpPr>
        <p:spPr>
          <a:xfrm>
            <a:off x="879431" y="430918"/>
            <a:ext cx="57086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000" dirty="0">
                <a:latin typeface="Play" pitchFamily="2" charset="0"/>
              </a:rPr>
              <a:t>Vamos Programar?</a:t>
            </a:r>
          </a:p>
        </p:txBody>
      </p:sp>
      <p:pic>
        <p:nvPicPr>
          <p:cNvPr id="6" name="Imagem 5" descr="Uma imagem contendo interior, computador&#10;&#10;&#10;&#10;Descrição gerada automaticamente">
            <a:extLst>
              <a:ext uri="{FF2B5EF4-FFF2-40B4-BE49-F238E27FC236}">
                <a16:creationId xmlns:a16="http://schemas.microsoft.com/office/drawing/2014/main" id="{AD74B339-F68F-FB46-8549-5A906052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822" y="1555526"/>
            <a:ext cx="4760446" cy="26753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2D30A5-8F99-744B-9023-80573AE8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080" y="5208494"/>
            <a:ext cx="2061882" cy="16495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B0725C-AF2F-7D41-B384-A4DB4677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729" y="0"/>
            <a:ext cx="1426882" cy="8618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71E139-F5C2-074F-9EE3-E06A5171C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572" y="3599813"/>
            <a:ext cx="1774205" cy="325818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D554123-E0D2-7147-9B5C-B2C3E0AC5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74" y="4230897"/>
            <a:ext cx="570893" cy="88647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FFF6765-E27F-544F-8DC6-56CC234BCD03}"/>
              </a:ext>
            </a:extLst>
          </p:cNvPr>
          <p:cNvSpPr txBox="1"/>
          <p:nvPr/>
        </p:nvSpPr>
        <p:spPr>
          <a:xfrm>
            <a:off x="3573558" y="4840809"/>
            <a:ext cx="6037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Play" pitchFamily="2" charset="0"/>
              </a:rPr>
              <a:t>Confira os README.md do Repositório, lá tem links</a:t>
            </a:r>
          </a:p>
          <a:p>
            <a:r>
              <a:rPr lang="pt-BR" sz="2000" dirty="0">
                <a:latin typeface="Play" pitchFamily="2" charset="0"/>
              </a:rPr>
              <a:t>de apoio e também instruções e comentários.</a:t>
            </a:r>
          </a:p>
          <a:p>
            <a:r>
              <a:rPr lang="pt-BR" sz="2000" dirty="0">
                <a:latin typeface="Play" pitchFamily="2" charset="0"/>
                <a:hlinkClick r:id="rId7"/>
              </a:rPr>
              <a:t>https://github.com/isacpetinate/workshop-vue</a:t>
            </a:r>
            <a:endParaRPr lang="pt-BR" sz="2000" dirty="0">
              <a:latin typeface="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92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CD199-DD87-6543-8458-7D427DF9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Play" pitchFamily="2" charset="0"/>
              </a:rPr>
              <a:t>VISÃO GERAL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AC766B-FB5D-D24D-B740-68E871FC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WEB COMPONENTS: O que é? Como funcionam? Porque utilizar?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VUE + VUETIFY: Como montar seu Front-</a:t>
            </a:r>
            <a:r>
              <a:rPr lang="pt-BR" sz="2500" dirty="0" err="1">
                <a:latin typeface="Play" pitchFamily="2" charset="0"/>
              </a:rPr>
              <a:t>end</a:t>
            </a:r>
            <a:r>
              <a:rPr lang="pt-BR" sz="2500" dirty="0">
                <a:latin typeface="Play" pitchFamily="2" charset="0"/>
              </a:rPr>
              <a:t> usando essa dupla;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PWA + SPA: O que caracteriza uma SPA e uma PWA;</a:t>
            </a:r>
          </a:p>
          <a:p>
            <a:pPr marL="0" indent="0" algn="just">
              <a:buNone/>
            </a:pPr>
            <a:r>
              <a:rPr lang="pt-BR" sz="2500" dirty="0">
                <a:latin typeface="Play" pitchFamily="2" charset="0"/>
              </a:rPr>
              <a:t>AXIOS: Como utilizar esta biblioteca para conectar APIs REST;</a:t>
            </a:r>
          </a:p>
        </p:txBody>
      </p:sp>
    </p:spTree>
    <p:extLst>
      <p:ext uri="{BB962C8B-B14F-4D97-AF65-F5344CB8AC3E}">
        <p14:creationId xmlns:p14="http://schemas.microsoft.com/office/powerpoint/2010/main" val="428412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3000" dirty="0">
                <a:solidFill>
                  <a:schemeClr val="tx1"/>
                </a:solidFill>
                <a:latin typeface="Play" pitchFamily="2" charset="0"/>
              </a:rPr>
              <a:t>O QUE É WEB COMPONENT?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27A1F5-1BD1-2E4E-8E01-2FD2FE52C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pt-BR" sz="2500" dirty="0">
                <a:latin typeface="Play" pitchFamily="2" charset="0"/>
              </a:rPr>
              <a:t>“Web Components é um conjunto de tecnologias diferentes que permitem criar elementos personalizados reutilizáveis - com a funcionalidade encapsulada longe do resto do código - e utilizá-los em seus aplicativos da Web.” — MDN</a:t>
            </a:r>
          </a:p>
        </p:txBody>
      </p:sp>
    </p:spTree>
    <p:extLst>
      <p:ext uri="{BB962C8B-B14F-4D97-AF65-F5344CB8AC3E}">
        <p14:creationId xmlns:p14="http://schemas.microsoft.com/office/powerpoint/2010/main" val="413448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Vue.js – The Progressive JavaScript Framework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11B0B397-0A4B-6C42-83BB-435AC881A4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7289" y="3170424"/>
            <a:ext cx="2780481" cy="2400685"/>
          </a:xfr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0"/>
            <a:ext cx="7131731" cy="3667611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Vue é um framework JS versátil, reativo, performático e progressivo, focado em SPA (Single Page Application) e muito flexível para PWA (Progressive Web App)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conceitos e sintaxe do ES6 (EcmaScript 6), Virtual DOM, CLI, Roteamento e WebComponents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Webpack como bundler e Babel como compilador</a:t>
            </a:r>
          </a:p>
          <a:p>
            <a:pPr algn="just"/>
            <a:r>
              <a:rPr lang="pt-BR" sz="2000" dirty="0">
                <a:latin typeface="Play" pitchFamily="2" charset="0"/>
              </a:rPr>
              <a:t>Criador: Evan You (ex-Google e Meteor.js)</a:t>
            </a:r>
          </a:p>
          <a:p>
            <a:pPr algn="just"/>
            <a:r>
              <a:rPr lang="pt-BR" sz="2000" dirty="0">
                <a:latin typeface="Play" pitchFamily="2" charset="0"/>
              </a:rPr>
              <a:t>Sobre: Projeto Open-</a:t>
            </a:r>
            <a:r>
              <a:rPr lang="pt-BR" sz="2000" dirty="0" err="1">
                <a:latin typeface="Play" pitchFamily="2" charset="0"/>
              </a:rPr>
              <a:t>source</a:t>
            </a:r>
            <a:r>
              <a:rPr lang="pt-BR" sz="2000" dirty="0">
                <a:latin typeface="Play" pitchFamily="2" charset="0"/>
              </a:rPr>
              <a:t> mantido pela comunidade e pelo Evan, com financiamento pelo Patreon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827463" y="567638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vuejs.org</a:t>
            </a:r>
          </a:p>
        </p:txBody>
      </p:sp>
    </p:spTree>
    <p:extLst>
      <p:ext uri="{BB962C8B-B14F-4D97-AF65-F5344CB8AC3E}">
        <p14:creationId xmlns:p14="http://schemas.microsoft.com/office/powerpoint/2010/main" val="115747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6E8A09-523B-8A43-B958-3C276999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Play" pitchFamily="2" charset="0"/>
              </a:rPr>
              <a:t>História Breve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F2EC4-DD39-7E47-8893-4323B462E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1990641"/>
            <a:ext cx="9966953" cy="4013649"/>
          </a:xfrm>
          <a:effectLst/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pt-BR" sz="2000" dirty="0">
                <a:latin typeface="Play" pitchFamily="2" charset="0"/>
              </a:rPr>
              <a:t>Quando Evan You, criador do </a:t>
            </a:r>
            <a:r>
              <a:rPr lang="pt-BR" sz="2000" b="1" dirty="0">
                <a:latin typeface="Play" pitchFamily="2" charset="0"/>
              </a:rPr>
              <a:t>Vue.js</a:t>
            </a:r>
            <a:r>
              <a:rPr lang="pt-BR" sz="2000" dirty="0">
                <a:latin typeface="Play" pitchFamily="2" charset="0"/>
              </a:rPr>
              <a:t>, estava trabalhando em um dos projetos do </a:t>
            </a:r>
            <a:r>
              <a:rPr lang="pt-BR" sz="2000" i="1" dirty="0">
                <a:latin typeface="Play" pitchFamily="2" charset="0"/>
              </a:rPr>
              <a:t>Google Creative Labs</a:t>
            </a:r>
            <a:r>
              <a:rPr lang="pt-BR" sz="2000" dirty="0">
                <a:latin typeface="Play" pitchFamily="2" charset="0"/>
              </a:rPr>
              <a:t>, ele precisava de uma interface de protótipo para UI’s bem grandes. Claramente, escrever uma grande quantidade de HTML repetido era consumir tempo e recursos, e é por isso que Evan começou a procurar alguma ferramenta já existente para essa finalidade.</a:t>
            </a:r>
          </a:p>
          <a:p>
            <a:pPr algn="just">
              <a:lnSpc>
                <a:spcPct val="90000"/>
              </a:lnSpc>
            </a:pPr>
            <a:r>
              <a:rPr lang="pt-BR" sz="2000" dirty="0">
                <a:latin typeface="Play" pitchFamily="2" charset="0"/>
              </a:rPr>
              <a:t>Para sua surpresa, descobriu que não havia nenhuma ferramenta, biblioteca ou framework que se adequasse exatamente ao seu propósito de prototipagem rápida! Naquela época, o AngularJS era amplamente utilizado, o React.js estava apenas começando, e frameworks como Backbone.js eram usados ​​para aplicações em larga escala com </a:t>
            </a:r>
            <a:r>
              <a:rPr lang="pt-BR" sz="2000" b="1" dirty="0">
                <a:latin typeface="Play" pitchFamily="2" charset="0"/>
              </a:rPr>
              <a:t>arquitetura MVC</a:t>
            </a:r>
            <a:r>
              <a:rPr lang="pt-BR" sz="2000" dirty="0">
                <a:latin typeface="Play" pitchFamily="2" charset="0"/>
              </a:rPr>
              <a:t>. Para o tipo de projeto que precisava de algo realmente flexível e leve apenas para uma rápida prototipagem UI, nenhuma dessas estruturas complexas foram adequadas. Quando você percebe que algo adequado não existe e você é capaz de criá-lo, então essa é a hora de fazê-lo!</a:t>
            </a:r>
          </a:p>
          <a:p>
            <a:pPr algn="just">
              <a:lnSpc>
                <a:spcPct val="90000"/>
              </a:lnSpc>
            </a:pPr>
            <a:r>
              <a:rPr lang="pt-BR" sz="1500" dirty="0">
                <a:latin typeface="Play" pitchFamily="2" charset="0"/>
              </a:rPr>
              <a:t>Link para o artigo completo no DevMedia: </a:t>
            </a:r>
            <a:r>
              <a:rPr lang="pt-BR" sz="1500" dirty="0"/>
              <a:t>https://goo.gl/E6vmk5</a:t>
            </a:r>
            <a:endParaRPr lang="pt-BR" sz="1500" dirty="0">
              <a:latin typeface="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1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Vue.js – The Progressive JavaScript Framework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0"/>
            <a:ext cx="7131731" cy="3667611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Vuetify é um Framework de Components do Material Design para o Vue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Utiliza Components para montagem de interfaces responsivas e semânticas (conta com mais de 80 componentes Material Design)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Possui uma comunidade solida com uma documentação excelente, com grupos e fóruns de discussão em diversos meios (inclusive Telegram)</a:t>
            </a:r>
          </a:p>
          <a:p>
            <a:pPr algn="just"/>
            <a:r>
              <a:rPr lang="pt-BR" sz="2000" dirty="0">
                <a:latin typeface="Play" pitchFamily="2" charset="0"/>
              </a:rPr>
              <a:t>Suporte para SSR e PWA, Transitions, Temas Dinâmicos</a:t>
            </a:r>
          </a:p>
          <a:p>
            <a:pPr algn="just"/>
            <a:r>
              <a:rPr lang="pt-BR" sz="2000" dirty="0">
                <a:latin typeface="Play" pitchFamily="2" charset="0"/>
              </a:rPr>
              <a:t>Componentes ‘A La Carte’: somente o necessário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599926" y="564401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vuetifyjs.com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1EEDDC-A69D-C741-ACFE-4A04C7C9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9" y="2914415"/>
            <a:ext cx="2549391" cy="29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E67E-205D-3E44-A22B-8501548E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dirty="0">
                <a:solidFill>
                  <a:schemeClr val="bg1"/>
                </a:solidFill>
              </a:rPr>
              <a:t>PWA – Progressive Web App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B4E741F-7C92-2045-981E-35C27EA5A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267" y="2743201"/>
            <a:ext cx="7131731" cy="3285366"/>
          </a:xfrm>
        </p:spPr>
        <p:txBody>
          <a:bodyPr/>
          <a:lstStyle/>
          <a:p>
            <a:pPr algn="just"/>
            <a:r>
              <a:rPr lang="pt-BR" sz="2000" dirty="0">
                <a:latin typeface="Play" pitchFamily="2" charset="0"/>
              </a:rPr>
              <a:t>É uma tecnologia que permite com que websites tenham características de uma aplicação nativa, por exemplo: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Permitir uso e interação off-line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Ser adicionado à Homescreen do dispositivo, com ícone personalizado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Splashscreen personalizada ao iniciar a aplicação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Interface ‘standalone’ (sem as barras e ícones do navegador)</a:t>
            </a:r>
          </a:p>
          <a:p>
            <a:pPr lvl="1" algn="just"/>
            <a:r>
              <a:rPr lang="pt-BR" sz="1500" dirty="0">
                <a:latin typeface="Play" pitchFamily="2" charset="0"/>
              </a:rPr>
              <a:t>Acesso ao Hardware e Notificações Push (somente no Android até o momento)</a:t>
            </a:r>
          </a:p>
          <a:p>
            <a:pPr algn="just"/>
            <a:r>
              <a:rPr lang="pt-BR" sz="1700" dirty="0">
                <a:latin typeface="Play" pitchFamily="2" charset="0"/>
              </a:rPr>
              <a:t>Composição: WebManifest e ServiceWorkers + ícones/</a:t>
            </a:r>
            <a:r>
              <a:rPr lang="pt-BR" sz="1700" dirty="0" err="1">
                <a:latin typeface="Play" pitchFamily="2" charset="0"/>
              </a:rPr>
              <a:t>splashscreen</a:t>
            </a:r>
            <a:endParaRPr lang="pt-BR" sz="1700" dirty="0">
              <a:latin typeface="Play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C3F475-5BBA-B646-8639-7CA2591BFFA0}"/>
              </a:ext>
            </a:extLst>
          </p:cNvPr>
          <p:cNvSpPr txBox="1"/>
          <p:nvPr/>
        </p:nvSpPr>
        <p:spPr>
          <a:xfrm>
            <a:off x="1505351" y="515905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Play" pitchFamily="2" charset="0"/>
              </a:rPr>
              <a:t>goo.gl/Xg275C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6ED6AA-C84F-334B-B04A-827BEBE0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9" y="2876325"/>
            <a:ext cx="3289862" cy="2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dirty="0">
                <a:solidFill>
                  <a:schemeClr val="tx1"/>
                </a:solidFill>
                <a:latin typeface="Play" pitchFamily="2" charset="0"/>
              </a:rPr>
              <a:t>SINGLE PAGE APPLICATION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27A1F5-1BD1-2E4E-8E01-2FD2FE52C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6751" y="1218475"/>
            <a:ext cx="6080050" cy="4421051"/>
          </a:xfr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pt-BR" sz="2300" dirty="0">
                <a:latin typeface="Play" pitchFamily="2" charset="0"/>
              </a:rPr>
              <a:t>“Um </a:t>
            </a:r>
            <a:r>
              <a:rPr lang="pt-BR" sz="2300" b="1" dirty="0">
                <a:latin typeface="Play" pitchFamily="2" charset="0"/>
              </a:rPr>
              <a:t>SPA </a:t>
            </a:r>
            <a:r>
              <a:rPr lang="pt-BR" sz="2300" dirty="0">
                <a:latin typeface="Play" pitchFamily="2" charset="0"/>
              </a:rPr>
              <a:t>é uma aplicação web ou site que consiste de uma única página web com o objetivo de fornecer uma experiência do usuário similar à de um aplicativo desktop. Em um SPA, todo o código necessário - HTML, JavaScript, e CSS – é obtido com um único carregamento de página,</a:t>
            </a:r>
            <a:r>
              <a:rPr lang="pt-BR" sz="2300" baseline="30000" dirty="0">
                <a:latin typeface="Play" pitchFamily="2" charset="0"/>
              </a:rPr>
              <a:t> </a:t>
            </a:r>
            <a:r>
              <a:rPr lang="pt-BR" sz="2300" dirty="0">
                <a:latin typeface="Play" pitchFamily="2" charset="0"/>
              </a:rPr>
              <a:t>ou os recursos apropriados são carregados dinamicamente e adicionados à página conforme necessário, geralmente em resposta a ações do usuário.” — Wikipédia</a:t>
            </a:r>
          </a:p>
        </p:txBody>
      </p:sp>
    </p:spTree>
    <p:extLst>
      <p:ext uri="{BB962C8B-B14F-4D97-AF65-F5344CB8AC3E}">
        <p14:creationId xmlns:p14="http://schemas.microsoft.com/office/powerpoint/2010/main" val="182074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B9D93730-8C7D-423D-9137-597B5FA6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BFD4F-0DE1-0642-AFFA-57B19A84C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553728" cy="3978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AXIOS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HTTP CLIENT</a:t>
            </a:r>
          </a:p>
        </p:txBody>
      </p:sp>
      <p:graphicFrame>
        <p:nvGraphicFramePr>
          <p:cNvPr id="24" name="Espaço Reservado para Texto 3">
            <a:extLst>
              <a:ext uri="{FF2B5EF4-FFF2-40B4-BE49-F238E27FC236}">
                <a16:creationId xmlns:a16="http://schemas.microsoft.com/office/drawing/2014/main" id="{E6151C2F-2E9E-402C-839C-2918D3491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274964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1912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461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Century Gothic</vt:lpstr>
      <vt:lpstr>Play</vt:lpstr>
      <vt:lpstr>Wingdings 2</vt:lpstr>
      <vt:lpstr>Citável</vt:lpstr>
      <vt:lpstr>CRIANDO     UMA APLICAÇÃO WEB</vt:lpstr>
      <vt:lpstr>VISÃO GERAL</vt:lpstr>
      <vt:lpstr>O QUE É WEB COMPONENT?</vt:lpstr>
      <vt:lpstr>Vue.js – The Progressive JavaScript Framework</vt:lpstr>
      <vt:lpstr>História Breve</vt:lpstr>
      <vt:lpstr>Vue.js – The Progressive JavaScript Framework</vt:lpstr>
      <vt:lpstr>PWA – Progressive Web App</vt:lpstr>
      <vt:lpstr>SINGLE PAGE APPLICATION</vt:lpstr>
      <vt:lpstr>AXIOS HTTP CLIENT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CRIANDO     UMA APLICAÇÃO WEB</dc:title>
  <dc:creator>ISAC DANIEL FIDELFLAVIO PETINATE</dc:creator>
  <cp:lastModifiedBy>ISAC DANIEL FIDELFLAVIO PETINATE</cp:lastModifiedBy>
  <cp:revision>7</cp:revision>
  <dcterms:created xsi:type="dcterms:W3CDTF">2018-12-30T23:20:42Z</dcterms:created>
  <dcterms:modified xsi:type="dcterms:W3CDTF">2019-01-04T00:56:27Z</dcterms:modified>
</cp:coreProperties>
</file>